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5" r:id="rId10"/>
    <p:sldId id="266" r:id="rId11"/>
    <p:sldId id="267" r:id="rId12"/>
    <p:sldId id="263" r:id="rId13"/>
    <p:sldId id="264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16"/>
    <p:restoredTop sz="94721"/>
  </p:normalViewPr>
  <p:slideViewPr>
    <p:cSldViewPr snapToGrid="0" snapToObjects="1">
      <p:cViewPr varScale="1">
        <p:scale>
          <a:sx n="108" d="100"/>
          <a:sy n="108" d="100"/>
        </p:scale>
        <p:origin x="8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6B0E7F-388A-4449-BB32-14FFEC11DEDB}" type="datetimeFigureOut">
              <a:rPr lang="en-US" smtClean="0"/>
              <a:t>4/11/17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FCD961-151B-C94B-A090-565541709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302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5DBC0-7E58-1843-B47D-5696A7D95896}" type="datetimeFigureOut">
              <a:rPr lang="en-US" smtClean="0"/>
              <a:t>4/11/17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803D-FA1A-5545-B1C3-C4AF10F74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83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5DBC0-7E58-1843-B47D-5696A7D95896}" type="datetimeFigureOut">
              <a:rPr lang="en-US" smtClean="0"/>
              <a:t>4/11/17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803D-FA1A-5545-B1C3-C4AF10F74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18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5DBC0-7E58-1843-B47D-5696A7D95896}" type="datetimeFigureOut">
              <a:rPr lang="en-US" smtClean="0"/>
              <a:t>4/11/17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803D-FA1A-5545-B1C3-C4AF10F74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26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5DBC0-7E58-1843-B47D-5696A7D95896}" type="datetimeFigureOut">
              <a:rPr lang="en-US" smtClean="0"/>
              <a:t>4/11/17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803D-FA1A-5545-B1C3-C4AF10F74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983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5DBC0-7E58-1843-B47D-5696A7D95896}" type="datetimeFigureOut">
              <a:rPr lang="en-US" smtClean="0"/>
              <a:t>4/11/17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803D-FA1A-5545-B1C3-C4AF10F74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772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5DBC0-7E58-1843-B47D-5696A7D95896}" type="datetimeFigureOut">
              <a:rPr lang="en-US" smtClean="0"/>
              <a:t>4/11/17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803D-FA1A-5545-B1C3-C4AF10F74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594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5DBC0-7E58-1843-B47D-5696A7D95896}" type="datetimeFigureOut">
              <a:rPr lang="en-US" smtClean="0"/>
              <a:t>4/11/17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803D-FA1A-5545-B1C3-C4AF10F74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607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5DBC0-7E58-1843-B47D-5696A7D95896}" type="datetimeFigureOut">
              <a:rPr lang="en-US" smtClean="0"/>
              <a:t>4/11/17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803D-FA1A-5545-B1C3-C4AF10F74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78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5DBC0-7E58-1843-B47D-5696A7D95896}" type="datetimeFigureOut">
              <a:rPr lang="en-US" smtClean="0"/>
              <a:t>4/11/17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803D-FA1A-5545-B1C3-C4AF10F74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43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5DBC0-7E58-1843-B47D-5696A7D95896}" type="datetimeFigureOut">
              <a:rPr lang="en-US" smtClean="0"/>
              <a:t>4/11/17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803D-FA1A-5545-B1C3-C4AF10F74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649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5DBC0-7E58-1843-B47D-5696A7D95896}" type="datetimeFigureOut">
              <a:rPr lang="en-US" smtClean="0"/>
              <a:t>4/11/17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803D-FA1A-5545-B1C3-C4AF10F74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8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5DBC0-7E58-1843-B47D-5696A7D95896}" type="datetimeFigureOut">
              <a:rPr lang="en-US" smtClean="0"/>
              <a:t>4/11/17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B803D-FA1A-5545-B1C3-C4AF10F74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861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7567"/>
            <a:ext cx="12192000" cy="60028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53634"/>
            <a:ext cx="9144000" cy="2387600"/>
          </a:xfrm>
        </p:spPr>
        <p:txBody>
          <a:bodyPr/>
          <a:lstStyle/>
          <a:p>
            <a:r>
              <a:rPr lang="en-US" dirty="0" err="1" smtClean="0"/>
              <a:t>Archivematica</a:t>
            </a:r>
            <a:r>
              <a:rPr lang="en-US" dirty="0" smtClean="0"/>
              <a:t> Camp</a:t>
            </a:r>
            <a:br>
              <a:rPr lang="en-US" dirty="0" smtClean="0"/>
            </a:br>
            <a:r>
              <a:rPr lang="en-US" sz="4400" dirty="0" smtClean="0"/>
              <a:t>York – April 2017</a:t>
            </a:r>
            <a:br>
              <a:rPr lang="en-US" sz="4400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94568"/>
            <a:ext cx="9144000" cy="1655762"/>
          </a:xfrm>
        </p:spPr>
        <p:txBody>
          <a:bodyPr/>
          <a:lstStyle/>
          <a:p>
            <a:r>
              <a:rPr lang="en-US" dirty="0" smtClean="0"/>
              <a:t>Richard van Heest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60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Archivematica</a:t>
            </a:r>
            <a:r>
              <a:rPr lang="en-US" dirty="0" smtClean="0"/>
              <a:t> ingest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Choice between storing an AIP/DIP/both</a:t>
            </a:r>
          </a:p>
          <a:p>
            <a:r>
              <a:rPr lang="en-US" dirty="0" smtClean="0"/>
              <a:t>Choice for storage location (if configured)</a:t>
            </a:r>
          </a:p>
          <a:p>
            <a:pPr lvl="1"/>
            <a:r>
              <a:rPr lang="en-US" dirty="0" smtClean="0"/>
              <a:t>Layout of AIP store looks very similar to easy-bag-store!</a:t>
            </a:r>
          </a:p>
          <a:p>
            <a:pPr lvl="1"/>
            <a:r>
              <a:rPr lang="en-US" dirty="0" smtClean="0"/>
              <a:t>Hook up to own storage system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3843401"/>
            <a:ext cx="11303000" cy="76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053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149" y="0"/>
            <a:ext cx="66237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Detailed output per job (virus scan)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26251"/>
            <a:ext cx="10515600" cy="30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8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Detailed output per job (normalization)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3646"/>
            <a:ext cx="12192000" cy="532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7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Archivematica</a:t>
            </a:r>
            <a:r>
              <a:rPr lang="en-US" dirty="0" smtClean="0"/>
              <a:t> ingest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</a:p>
          <a:p>
            <a:pPr lvl="1"/>
            <a:r>
              <a:rPr lang="en-US" dirty="0" smtClean="0"/>
              <a:t>‘easy-ingest-flow’ on steroids</a:t>
            </a:r>
          </a:p>
          <a:p>
            <a:pPr lvl="1"/>
            <a:r>
              <a:rPr lang="en-US" dirty="0" smtClean="0"/>
              <a:t>More control over what is ingested (split a transfer into multiple SIPs)</a:t>
            </a:r>
          </a:p>
          <a:p>
            <a:pPr lvl="1"/>
            <a:r>
              <a:rPr lang="en-US" dirty="0" smtClean="0"/>
              <a:t>Decision points along the way</a:t>
            </a:r>
          </a:p>
          <a:p>
            <a:pPr lvl="1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Difference AIP/DIP</a:t>
            </a:r>
          </a:p>
          <a:p>
            <a:pPr lvl="1"/>
            <a:r>
              <a:rPr lang="en-US" dirty="0" smtClean="0"/>
              <a:t>Integration with ‘easy-bag-store’ seems </a:t>
            </a:r>
            <a:r>
              <a:rPr lang="en-US" dirty="0" err="1" smtClean="0"/>
              <a:t>feasable</a:t>
            </a:r>
            <a:endParaRPr lang="en-US" dirty="0" smtClean="0"/>
          </a:p>
          <a:p>
            <a:pPr lvl="1"/>
            <a:r>
              <a:rPr lang="en-US" dirty="0" smtClean="0"/>
              <a:t>Large amount of output per job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10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METS file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21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METS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METS (Metadata Encoding and Transmission Standard): wrapper for </a:t>
            </a:r>
            <a:r>
              <a:rPr lang="en-US" dirty="0" smtClean="0"/>
              <a:t>PREMIS</a:t>
            </a:r>
          </a:p>
          <a:p>
            <a:r>
              <a:rPr lang="en-US" dirty="0"/>
              <a:t>PREMIS (</a:t>
            </a:r>
            <a:r>
              <a:rPr lang="en-US" dirty="0" err="1"/>
              <a:t>preservasion</a:t>
            </a:r>
            <a:r>
              <a:rPr lang="en-US" dirty="0"/>
              <a:t> metadata implementation strategies) standard for metadata about objects</a:t>
            </a:r>
          </a:p>
          <a:p>
            <a:r>
              <a:rPr lang="en-US" dirty="0" smtClean="0"/>
              <a:t>Transfer </a:t>
            </a:r>
            <a:r>
              <a:rPr lang="en-US" dirty="0"/>
              <a:t>METS file contains data about original transfer (which might end up in multiple SIPs)</a:t>
            </a:r>
          </a:p>
          <a:p>
            <a:r>
              <a:rPr lang="en-US" dirty="0"/>
              <a:t>METS makes complex queries over many datasets possible</a:t>
            </a:r>
          </a:p>
          <a:p>
            <a:r>
              <a:rPr lang="en-US" dirty="0" err="1"/>
              <a:t>Archivematica</a:t>
            </a:r>
            <a:r>
              <a:rPr lang="en-US" dirty="0"/>
              <a:t> stores way more in METS than it uses. Just for later </a:t>
            </a:r>
            <a:r>
              <a:rPr lang="en-US" dirty="0" smtClean="0"/>
              <a:t>usage</a:t>
            </a:r>
          </a:p>
        </p:txBody>
      </p:sp>
    </p:spTree>
    <p:extLst>
      <p:ext uri="{BB962C8B-B14F-4D97-AF65-F5344CB8AC3E}">
        <p14:creationId xmlns:p14="http://schemas.microsoft.com/office/powerpoint/2010/main" val="121157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METS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Layout</a:t>
            </a:r>
          </a:p>
          <a:p>
            <a:pPr lvl="1"/>
            <a:r>
              <a:rPr lang="en-US" dirty="0" smtClean="0"/>
              <a:t>METS </a:t>
            </a:r>
            <a:r>
              <a:rPr lang="en-US" dirty="0"/>
              <a:t>header</a:t>
            </a:r>
          </a:p>
          <a:p>
            <a:pPr lvl="2"/>
            <a:r>
              <a:rPr lang="en-US" dirty="0"/>
              <a:t>info about the METS file (who created it and when, last modified (for versioning))</a:t>
            </a:r>
          </a:p>
          <a:p>
            <a:pPr lvl="1"/>
            <a:r>
              <a:rPr lang="en-US" dirty="0"/>
              <a:t>descriptive metadata</a:t>
            </a:r>
          </a:p>
          <a:p>
            <a:pPr lvl="2"/>
            <a:r>
              <a:rPr lang="en-US" dirty="0"/>
              <a:t>container for </a:t>
            </a:r>
            <a:r>
              <a:rPr lang="en-US" dirty="0" smtClean="0"/>
              <a:t>Dublin Core </a:t>
            </a:r>
            <a:r>
              <a:rPr lang="en-US" dirty="0"/>
              <a:t>metadata</a:t>
            </a:r>
          </a:p>
          <a:p>
            <a:pPr lvl="2"/>
            <a:r>
              <a:rPr lang="en-US" dirty="0"/>
              <a:t>more than 1 of these for versioning and such</a:t>
            </a:r>
          </a:p>
          <a:p>
            <a:pPr lvl="1"/>
            <a:r>
              <a:rPr lang="en-US" dirty="0"/>
              <a:t>administrative metadata</a:t>
            </a:r>
          </a:p>
          <a:p>
            <a:pPr lvl="2"/>
            <a:r>
              <a:rPr lang="en-US" dirty="0"/>
              <a:t>technical metadata container with PREMIS object</a:t>
            </a:r>
          </a:p>
          <a:p>
            <a:pPr lvl="2"/>
            <a:r>
              <a:rPr lang="en-US" dirty="0"/>
              <a:t>rights metadata container with PREMIS object</a:t>
            </a:r>
          </a:p>
          <a:p>
            <a:pPr lvl="2"/>
            <a:r>
              <a:rPr lang="en-US" dirty="0" err="1"/>
              <a:t>provinance</a:t>
            </a:r>
            <a:r>
              <a:rPr lang="en-US" dirty="0"/>
              <a:t> (PREMIS events/agents)</a:t>
            </a:r>
          </a:p>
          <a:p>
            <a:pPr lvl="3"/>
            <a:r>
              <a:rPr lang="en-US" dirty="0"/>
              <a:t>events linked to agents (institution, logged-in user, digital preservation system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3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METS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Layout (cont.)</a:t>
            </a:r>
          </a:p>
          <a:p>
            <a:pPr lvl="1"/>
            <a:r>
              <a:rPr lang="en-US" dirty="0" smtClean="0"/>
              <a:t>file </a:t>
            </a:r>
            <a:r>
              <a:rPr lang="en-US" dirty="0"/>
              <a:t>section</a:t>
            </a:r>
          </a:p>
          <a:p>
            <a:pPr lvl="2"/>
            <a:r>
              <a:rPr lang="en-US" dirty="0"/>
              <a:t>everything AIP in detail</a:t>
            </a:r>
          </a:p>
          <a:p>
            <a:pPr lvl="2"/>
            <a:r>
              <a:rPr lang="en-US" dirty="0"/>
              <a:t>tells role of particular object (original, license, </a:t>
            </a:r>
            <a:r>
              <a:rPr lang="en-US" dirty="0" err="1"/>
              <a:t>submissionDocument</a:t>
            </a:r>
            <a:r>
              <a:rPr lang="en-US" dirty="0"/>
              <a:t>, preservation, ...)</a:t>
            </a:r>
          </a:p>
          <a:p>
            <a:pPr lvl="2"/>
            <a:r>
              <a:rPr lang="en-US" dirty="0"/>
              <a:t>links files to related files using </a:t>
            </a:r>
            <a:r>
              <a:rPr lang="en-US" dirty="0" err="1"/>
              <a:t>groupIDs</a:t>
            </a:r>
            <a:endParaRPr lang="en-US" dirty="0"/>
          </a:p>
          <a:p>
            <a:pPr lvl="1"/>
            <a:r>
              <a:rPr lang="en-US" dirty="0"/>
              <a:t>structural map</a:t>
            </a:r>
          </a:p>
          <a:p>
            <a:pPr lvl="2"/>
            <a:r>
              <a:rPr lang="en-US" dirty="0"/>
              <a:t>layout of the AIP in terms of directories and </a:t>
            </a:r>
            <a:r>
              <a:rPr lang="en-US" dirty="0" smtClean="0"/>
              <a:t>files/items</a:t>
            </a:r>
          </a:p>
        </p:txBody>
      </p:sp>
    </p:spTree>
    <p:extLst>
      <p:ext uri="{BB962C8B-B14F-4D97-AF65-F5344CB8AC3E}">
        <p14:creationId xmlns:p14="http://schemas.microsoft.com/office/powerpoint/2010/main" val="87947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METS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easy metadata files in one single format</a:t>
            </a:r>
          </a:p>
          <a:p>
            <a:r>
              <a:rPr lang="en-US" dirty="0" smtClean="0"/>
              <a:t>Library of Congress Standard</a:t>
            </a:r>
          </a:p>
          <a:p>
            <a:endParaRPr lang="en-US" dirty="0"/>
          </a:p>
          <a:p>
            <a:r>
              <a:rPr lang="en-US" dirty="0" smtClean="0"/>
              <a:t>Possibility in easy</a:t>
            </a:r>
          </a:p>
          <a:p>
            <a:pPr lvl="1"/>
            <a:r>
              <a:rPr lang="en-US" dirty="0" smtClean="0"/>
              <a:t>Replace internal metadata files like EMD/AMD/</a:t>
            </a:r>
            <a:r>
              <a:rPr lang="en-US" dirty="0" err="1" smtClean="0"/>
              <a:t>files.xml</a:t>
            </a:r>
            <a:r>
              <a:rPr lang="en-US" dirty="0" smtClean="0"/>
              <a:t> with single METS file</a:t>
            </a:r>
          </a:p>
        </p:txBody>
      </p:sp>
    </p:spTree>
    <p:extLst>
      <p:ext uri="{BB962C8B-B14F-4D97-AF65-F5344CB8AC3E}">
        <p14:creationId xmlns:p14="http://schemas.microsoft.com/office/powerpoint/2010/main" val="97725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an ingest into </a:t>
            </a:r>
            <a:r>
              <a:rPr lang="en-US" dirty="0" err="1" smtClean="0"/>
              <a:t>Archivematica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60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</a:t>
            </a:r>
            <a:r>
              <a:rPr lang="en-US" dirty="0" smtClean="0"/>
              <a:t> architecture???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16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</a:t>
            </a:r>
            <a:r>
              <a:rPr lang="en-US" dirty="0" smtClean="0"/>
              <a:t> architecture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Small, stand-alone services</a:t>
            </a:r>
          </a:p>
          <a:p>
            <a:r>
              <a:rPr lang="en-US" dirty="0" smtClean="0"/>
              <a:t>Focused on one task only (examples: easy-bag-store, easy-bag-index)</a:t>
            </a:r>
          </a:p>
          <a:p>
            <a:r>
              <a:rPr lang="en-US" dirty="0" smtClean="0"/>
              <a:t>Individually deployable</a:t>
            </a:r>
          </a:p>
          <a:p>
            <a:r>
              <a:rPr lang="en-US" dirty="0" smtClean="0"/>
              <a:t>Ability to run in separate machine/container from the rest of the application</a:t>
            </a:r>
          </a:p>
          <a:p>
            <a:r>
              <a:rPr lang="en-US" dirty="0" smtClean="0"/>
              <a:t>Communication via HTTP/REST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87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</a:t>
            </a:r>
            <a:r>
              <a:rPr lang="en-US" dirty="0" smtClean="0"/>
              <a:t> architecture???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109" t="20548" r="3990" b="3288"/>
          <a:stretch/>
        </p:blipFill>
        <p:spPr>
          <a:xfrm>
            <a:off x="838200" y="1825625"/>
            <a:ext cx="10515600" cy="490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1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5"/>
          <p:cNvPicPr>
            <a:picLocks noChangeAspect="1"/>
          </p:cNvPicPr>
          <p:nvPr/>
        </p:nvPicPr>
        <p:blipFill rotWithShape="1">
          <a:blip r:embed="rId2"/>
          <a:srcRect l="4109" t="20548" r="3990" b="3288"/>
          <a:stretch/>
        </p:blipFill>
        <p:spPr>
          <a:xfrm>
            <a:off x="838200" y="1825625"/>
            <a:ext cx="10515600" cy="49021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</a:t>
            </a:r>
            <a:r>
              <a:rPr lang="en-US" dirty="0" smtClean="0"/>
              <a:t> architecture???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0268" y="2480153"/>
            <a:ext cx="7013531" cy="3696810"/>
          </a:xfrm>
        </p:spPr>
        <p:txBody>
          <a:bodyPr/>
          <a:lstStyle/>
          <a:p>
            <a:r>
              <a:rPr lang="en-US" dirty="0" err="1" smtClean="0"/>
              <a:t>Archivematica</a:t>
            </a:r>
            <a:r>
              <a:rPr lang="en-US" dirty="0" smtClean="0"/>
              <a:t> </a:t>
            </a:r>
            <a:r>
              <a:rPr lang="en-US" dirty="0" err="1" smtClean="0"/>
              <a:t>microservice</a:t>
            </a:r>
            <a:r>
              <a:rPr lang="en-US" dirty="0" smtClean="0"/>
              <a:t> consists of a series of jobs that run sequentially</a:t>
            </a:r>
          </a:p>
          <a:p>
            <a:r>
              <a:rPr lang="en-US" dirty="0" smtClean="0"/>
              <a:t>1 job = 1 Python script</a:t>
            </a:r>
          </a:p>
          <a:p>
            <a:r>
              <a:rPr lang="en-US" dirty="0" smtClean="0"/>
              <a:t>Jobs ‘glued’ together using small framework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73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</a:t>
            </a:r>
            <a:r>
              <a:rPr lang="en-US" dirty="0" smtClean="0"/>
              <a:t> architecture???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723323" cy="4351338"/>
          </a:xfrm>
        </p:spPr>
        <p:txBody>
          <a:bodyPr/>
          <a:lstStyle/>
          <a:p>
            <a:r>
              <a:rPr lang="en-US" dirty="0" err="1" smtClean="0"/>
              <a:t>Microservices</a:t>
            </a:r>
            <a:r>
              <a:rPr lang="en-US" dirty="0" smtClean="0"/>
              <a:t> focus on one task only (normalize, scan for </a:t>
            </a:r>
            <a:r>
              <a:rPr lang="en-US" dirty="0" err="1" smtClean="0"/>
              <a:t>virussus</a:t>
            </a:r>
            <a:r>
              <a:rPr lang="en-US" dirty="0" smtClean="0"/>
              <a:t>, etc.)</a:t>
            </a:r>
          </a:p>
          <a:p>
            <a:r>
              <a:rPr lang="en-US" dirty="0" smtClean="0"/>
              <a:t>Not individually deployable</a:t>
            </a:r>
          </a:p>
          <a:p>
            <a:r>
              <a:rPr lang="en-US" dirty="0" smtClean="0"/>
              <a:t>Part of bigger </a:t>
            </a:r>
            <a:r>
              <a:rPr lang="en-US" dirty="0" err="1" smtClean="0"/>
              <a:t>Archivematica</a:t>
            </a:r>
            <a:r>
              <a:rPr lang="en-US" dirty="0" smtClean="0"/>
              <a:t> framework</a:t>
            </a:r>
          </a:p>
          <a:p>
            <a:r>
              <a:rPr lang="en-US" dirty="0" smtClean="0"/>
              <a:t>Output of each job is stored to database for other jobs to get as 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67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Miscellaneous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87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 </a:t>
            </a:r>
            <a:r>
              <a:rPr lang="en-US" dirty="0" err="1" smtClean="0"/>
              <a:t>microservice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in upcoming version</a:t>
            </a:r>
          </a:p>
          <a:p>
            <a:r>
              <a:rPr lang="en-US" dirty="0" smtClean="0"/>
              <a:t>Make sure </a:t>
            </a:r>
            <a:r>
              <a:rPr lang="en-US" dirty="0" err="1" smtClean="0"/>
              <a:t>mkv</a:t>
            </a:r>
            <a:r>
              <a:rPr lang="en-US" dirty="0" smtClean="0"/>
              <a:t> files are valid</a:t>
            </a:r>
          </a:p>
          <a:p>
            <a:pPr lvl="1"/>
            <a:r>
              <a:rPr lang="en-US" dirty="0" smtClean="0"/>
              <a:t>Enforce technical details of the video</a:t>
            </a:r>
          </a:p>
          <a:p>
            <a:pPr lvl="1"/>
            <a:r>
              <a:rPr lang="en-US" dirty="0" smtClean="0"/>
              <a:t>Conform to your own policies (size, resolution, etc.)</a:t>
            </a:r>
          </a:p>
          <a:p>
            <a:r>
              <a:rPr lang="en-US" dirty="0" smtClean="0"/>
              <a:t>Plans to do similar things with PDF and other formats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84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Deployment, code &amp;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Ubuntu/CentOS/</a:t>
            </a:r>
            <a:r>
              <a:rPr lang="en-US" dirty="0" err="1" smtClean="0"/>
              <a:t>Redhat</a:t>
            </a:r>
            <a:r>
              <a:rPr lang="en-US" dirty="0" smtClean="0"/>
              <a:t> packages</a:t>
            </a:r>
          </a:p>
          <a:p>
            <a:r>
              <a:rPr lang="en-US" dirty="0" smtClean="0"/>
              <a:t>Vagrant/</a:t>
            </a:r>
            <a:r>
              <a:rPr lang="en-US" dirty="0" err="1" smtClean="0"/>
              <a:t>Ansible</a:t>
            </a:r>
            <a:r>
              <a:rPr lang="en-US" dirty="0" smtClean="0"/>
              <a:t> roles</a:t>
            </a:r>
          </a:p>
          <a:p>
            <a:endParaRPr lang="en-US" dirty="0"/>
          </a:p>
          <a:p>
            <a:r>
              <a:rPr lang="en-US" dirty="0" smtClean="0"/>
              <a:t>All code open source on GitHub</a:t>
            </a:r>
          </a:p>
          <a:p>
            <a:endParaRPr lang="en-US" dirty="0"/>
          </a:p>
          <a:p>
            <a:r>
              <a:rPr lang="en-US" dirty="0" smtClean="0"/>
              <a:t>Documentation on </a:t>
            </a:r>
            <a:r>
              <a:rPr lang="en-US" dirty="0" err="1" smtClean="0"/>
              <a:t>Archivematica</a:t>
            </a:r>
            <a:r>
              <a:rPr lang="en-US" dirty="0" smtClean="0"/>
              <a:t> wiki</a:t>
            </a:r>
          </a:p>
        </p:txBody>
      </p:sp>
    </p:spTree>
    <p:extLst>
      <p:ext uri="{BB962C8B-B14F-4D97-AF65-F5344CB8AC3E}">
        <p14:creationId xmlns:p14="http://schemas.microsoft.com/office/powerpoint/2010/main" val="194203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629378" cy="4351338"/>
          </a:xfrm>
        </p:spPr>
        <p:txBody>
          <a:bodyPr/>
          <a:lstStyle/>
          <a:p>
            <a:r>
              <a:rPr lang="en-US" dirty="0" smtClean="0"/>
              <a:t>Setting defaults for decision points</a:t>
            </a:r>
          </a:p>
          <a:p>
            <a:r>
              <a:rPr lang="en-US" dirty="0" smtClean="0"/>
              <a:t>Auto-ingest from a transfer area</a:t>
            </a:r>
          </a:p>
          <a:p>
            <a:r>
              <a:rPr lang="en-US" dirty="0" smtClean="0"/>
              <a:t>Tools available on GitHub</a:t>
            </a:r>
          </a:p>
          <a:p>
            <a:r>
              <a:rPr lang="en-US" dirty="0" smtClean="0"/>
              <a:t>Automated workflows can be triggered differently per transfer location</a:t>
            </a:r>
          </a:p>
        </p:txBody>
      </p:sp>
    </p:spTree>
    <p:extLst>
      <p:ext uri="{BB962C8B-B14F-4D97-AF65-F5344CB8AC3E}">
        <p14:creationId xmlns:p14="http://schemas.microsoft.com/office/powerpoint/2010/main" val="83534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78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Based on OAIS model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2740" b="6119"/>
          <a:stretch/>
        </p:blipFill>
        <p:spPr>
          <a:xfrm>
            <a:off x="838200" y="1897290"/>
            <a:ext cx="10515600" cy="420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6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886162" cy="4351338"/>
          </a:xfrm>
        </p:spPr>
        <p:txBody>
          <a:bodyPr/>
          <a:lstStyle/>
          <a:p>
            <a:r>
              <a:rPr lang="en-US" dirty="0" smtClean="0"/>
              <a:t>Strictly follows OAIS model and standards such as PREMIS, METS, </a:t>
            </a:r>
            <a:r>
              <a:rPr lang="en-US" dirty="0" err="1" smtClean="0"/>
              <a:t>BagIt</a:t>
            </a:r>
            <a:r>
              <a:rPr lang="en-US" dirty="0" smtClean="0"/>
              <a:t>, Dublin Core, PRONOM, etc.</a:t>
            </a:r>
          </a:p>
          <a:p>
            <a:r>
              <a:rPr lang="en-US" dirty="0" smtClean="0"/>
              <a:t>Many </a:t>
            </a:r>
            <a:r>
              <a:rPr lang="en-US" dirty="0" err="1" smtClean="0"/>
              <a:t>microservices</a:t>
            </a:r>
            <a:r>
              <a:rPr lang="en-US" dirty="0" smtClean="0"/>
              <a:t>/jobs in ingest process</a:t>
            </a:r>
          </a:p>
          <a:p>
            <a:r>
              <a:rPr lang="en-US" dirty="0" smtClean="0"/>
              <a:t>Large amount of output data (including all input, commands and output)</a:t>
            </a:r>
          </a:p>
          <a:p>
            <a:r>
              <a:rPr lang="en-US" dirty="0" smtClean="0"/>
              <a:t>Store metadata in METS standard</a:t>
            </a:r>
          </a:p>
          <a:p>
            <a:r>
              <a:rPr lang="en-US" dirty="0" err="1" smtClean="0"/>
              <a:t>Microservices</a:t>
            </a:r>
            <a:r>
              <a:rPr lang="en-US" dirty="0" smtClean="0"/>
              <a:t> not individually deployable</a:t>
            </a:r>
          </a:p>
          <a:p>
            <a:pPr lvl="1"/>
            <a:r>
              <a:rPr lang="en-US" dirty="0" smtClean="0"/>
              <a:t>Sequences of Python scripts</a:t>
            </a:r>
          </a:p>
          <a:p>
            <a:r>
              <a:rPr lang="en-US" dirty="0" smtClean="0"/>
              <a:t>Deployment via packages or vagrant/</a:t>
            </a:r>
            <a:r>
              <a:rPr lang="en-US" dirty="0" err="1" smtClean="0"/>
              <a:t>ansible</a:t>
            </a:r>
            <a:endParaRPr lang="en-US" dirty="0" smtClean="0"/>
          </a:p>
          <a:p>
            <a:r>
              <a:rPr lang="en-US" dirty="0" smtClean="0"/>
              <a:t>Automation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125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Archivematica</a:t>
            </a:r>
            <a:r>
              <a:rPr lang="en-US" dirty="0" smtClean="0"/>
              <a:t> Camp</a:t>
            </a:r>
            <a:br>
              <a:rPr lang="en-US" dirty="0" smtClean="0"/>
            </a:br>
            <a:r>
              <a:rPr lang="en-US" sz="4400" dirty="0" smtClean="0"/>
              <a:t>York – April 2017</a:t>
            </a:r>
            <a:br>
              <a:rPr lang="en-US" sz="4400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Richard van Heest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393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Archivematica</a:t>
            </a:r>
            <a:r>
              <a:rPr lang="en-US" dirty="0" smtClean="0"/>
              <a:t> ingest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109" t="20548" r="3990" b="3288"/>
          <a:stretch/>
        </p:blipFill>
        <p:spPr>
          <a:xfrm>
            <a:off x="838200" y="1825625"/>
            <a:ext cx="10515600" cy="490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8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Archivematica</a:t>
            </a:r>
            <a:r>
              <a:rPr lang="en-US" dirty="0" smtClean="0"/>
              <a:t> ingest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Decision points along the ingest workflow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41495"/>
            <a:ext cx="10515600" cy="171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40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Archivematica</a:t>
            </a:r>
            <a:r>
              <a:rPr lang="en-US" dirty="0" smtClean="0"/>
              <a:t> ingest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2787" y="1825625"/>
            <a:ext cx="95264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9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2025"/>
          <a:stretch/>
        </p:blipFill>
        <p:spPr>
          <a:xfrm>
            <a:off x="-1" y="1872642"/>
            <a:ext cx="7853819" cy="49357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Archivematica</a:t>
            </a:r>
            <a:r>
              <a:rPr lang="en-US" dirty="0" smtClean="0"/>
              <a:t> ingest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7287014" y="1825625"/>
            <a:ext cx="4844443" cy="4351338"/>
          </a:xfrm>
        </p:spPr>
        <p:txBody>
          <a:bodyPr/>
          <a:lstStyle/>
          <a:p>
            <a:r>
              <a:rPr lang="en-US" dirty="0" smtClean="0"/>
              <a:t>Creating a SIP?</a:t>
            </a:r>
          </a:p>
          <a:p>
            <a:pPr lvl="1"/>
            <a:r>
              <a:rPr lang="en-US" dirty="0" smtClean="0"/>
              <a:t>Single SIP and continue</a:t>
            </a:r>
          </a:p>
          <a:p>
            <a:pPr lvl="2"/>
            <a:r>
              <a:rPr lang="en-US" dirty="0" smtClean="0"/>
              <a:t>Create SIP and move to ingest tab</a:t>
            </a:r>
          </a:p>
          <a:p>
            <a:pPr lvl="1"/>
            <a:r>
              <a:rPr lang="en-US" dirty="0" smtClean="0"/>
              <a:t>Send to backlog</a:t>
            </a:r>
          </a:p>
          <a:p>
            <a:pPr lvl="2"/>
            <a:r>
              <a:rPr lang="en-US" dirty="0" smtClean="0"/>
              <a:t>Create multiple SIPs by hand and ingest them separately</a:t>
            </a:r>
          </a:p>
        </p:txBody>
      </p:sp>
    </p:spTree>
    <p:extLst>
      <p:ext uri="{BB962C8B-B14F-4D97-AF65-F5344CB8AC3E}">
        <p14:creationId xmlns:p14="http://schemas.microsoft.com/office/powerpoint/2010/main" val="24779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Archivematica</a:t>
            </a:r>
            <a:r>
              <a:rPr lang="en-US" dirty="0" smtClean="0"/>
              <a:t> ingest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Normalization</a:t>
            </a:r>
            <a:endParaRPr lang="en-US" dirty="0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049" y="2476977"/>
            <a:ext cx="93759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7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Archivematica</a:t>
            </a:r>
            <a:r>
              <a:rPr lang="en-US" dirty="0" smtClean="0"/>
              <a:t> ingest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Normalization report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1379"/>
            <a:ext cx="12192000" cy="184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6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636</Words>
  <Application>Microsoft Macintosh PowerPoint</Application>
  <PresentationFormat>Widescreen</PresentationFormat>
  <Paragraphs>120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Calibri</vt:lpstr>
      <vt:lpstr>Calibri Light</vt:lpstr>
      <vt:lpstr>Arial</vt:lpstr>
      <vt:lpstr>Office Theme</vt:lpstr>
      <vt:lpstr>Archivematica Camp York – April 2017 </vt:lpstr>
      <vt:lpstr>Overview of an ingest into Archivematica</vt:lpstr>
      <vt:lpstr>Based on OAIS model</vt:lpstr>
      <vt:lpstr>Archivematica ingest</vt:lpstr>
      <vt:lpstr>Archivematica ingest</vt:lpstr>
      <vt:lpstr>Archivematica ingest</vt:lpstr>
      <vt:lpstr>Archivematica ingest</vt:lpstr>
      <vt:lpstr>Archivematica ingest</vt:lpstr>
      <vt:lpstr>Archivematica ingest</vt:lpstr>
      <vt:lpstr>Archivematica ingest</vt:lpstr>
      <vt:lpstr>PowerPoint Presentation</vt:lpstr>
      <vt:lpstr>Detailed output per job (virus scan)</vt:lpstr>
      <vt:lpstr>Detailed output per job (normalization)</vt:lpstr>
      <vt:lpstr>Archivematica ingest</vt:lpstr>
      <vt:lpstr>METS file</vt:lpstr>
      <vt:lpstr>METS file</vt:lpstr>
      <vt:lpstr>METS file</vt:lpstr>
      <vt:lpstr>METS file</vt:lpstr>
      <vt:lpstr>METS file</vt:lpstr>
      <vt:lpstr>Microservice architecture???</vt:lpstr>
      <vt:lpstr>Microservice architecture</vt:lpstr>
      <vt:lpstr>Microservice architecture???</vt:lpstr>
      <vt:lpstr>Microservice architecture???</vt:lpstr>
      <vt:lpstr>Microservice architecture???</vt:lpstr>
      <vt:lpstr>Miscellaneous</vt:lpstr>
      <vt:lpstr>Validation microservice</vt:lpstr>
      <vt:lpstr>Deployment, code &amp; documentation</vt:lpstr>
      <vt:lpstr>Automation tools</vt:lpstr>
      <vt:lpstr>Conclusion</vt:lpstr>
      <vt:lpstr>Conclusion</vt:lpstr>
      <vt:lpstr>Archivematica Camp York – April 2017 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Archivematica Camp York – April 2017 </dc:title>
  <dc:creator>Richard van Heest</dc:creator>
  <cp:lastModifiedBy>Richard van Heest</cp:lastModifiedBy>
  <cp:revision>17</cp:revision>
  <dcterms:created xsi:type="dcterms:W3CDTF">2017-04-10T11:12:26Z</dcterms:created>
  <dcterms:modified xsi:type="dcterms:W3CDTF">2017-04-11T12:40:48Z</dcterms:modified>
</cp:coreProperties>
</file>